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0"/>
  </p:notesMasterIdLst>
  <p:handoutMasterIdLst>
    <p:handoutMasterId r:id="rId11"/>
  </p:handoutMasterIdLst>
  <p:sldIdLst>
    <p:sldId id="266" r:id="rId3"/>
    <p:sldId id="267" r:id="rId4"/>
    <p:sldId id="268" r:id="rId5"/>
    <p:sldId id="269" r:id="rId6"/>
    <p:sldId id="270" r:id="rId7"/>
    <p:sldId id="258" r:id="rId8"/>
    <p:sldId id="265" r:id="rId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5D"/>
    <a:srgbClr val="008FBC"/>
    <a:srgbClr val="00B1EB"/>
    <a:srgbClr val="009B77"/>
    <a:srgbClr val="009B13"/>
    <a:srgbClr val="C99313"/>
    <a:srgbClr val="AC7F10"/>
    <a:srgbClr val="C61C38"/>
    <a:srgbClr val="8D1429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137" d="100"/>
          <a:sy n="137" d="100"/>
        </p:scale>
        <p:origin x="296" y="64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11.07.2021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11.07.2021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11.07.2021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7/11/2021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11.07.2021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FAU_Logo_Med_englisch_DinA4_RGB.em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8151" y="182792"/>
            <a:ext cx="1653040" cy="4542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11.07.2021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image" Target="../media/image3.emf"/><Relationship Id="rId5" Type="http://schemas.openxmlformats.org/officeDocument/2006/relationships/hyperlink" Target="https://github.com/cest-sources/imaging_science_tools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1: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coherent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style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changes</a:t>
            </a: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fast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adaption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Exporting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graphics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Generating flexible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scientific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91" name="Grafik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11" y="2987999"/>
            <a:ext cx="2873810" cy="2087669"/>
          </a:xfrm>
          <a:prstGeom prst="rect">
            <a:avLst/>
          </a:prstGeom>
        </p:spPr>
      </p:pic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"/>
    </mc:Choice>
    <mc:Fallback xmlns="">
      <p:transition spd="slow" advTm="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33" objId="3"/>
        <p14:stopEvt time="60" objId="3"/>
        <p14:playEvt time="373" objId="3"/>
        <p14:stopEvt time="534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Scientific figures – requirements in research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Design coherent with main document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(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font type, font size, line width, etc.)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Flexible to change, interactively</a:t>
            </a:r>
          </a:p>
          <a:p>
            <a:pPr lvl="1"/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after feedback from c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olleagues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supervisors </a:t>
            </a:r>
            <a:r>
              <a:rPr lang="en-US" sz="1800" dirty="0">
                <a:solidFill>
                  <a:srgbClr val="000066"/>
                </a:solidFill>
                <a:latin typeface="Calibri" panose="020F0502020204030204" pitchFamily="34" charset="0"/>
              </a:rPr>
              <a:t>or reviewers</a:t>
            </a:r>
          </a:p>
          <a:p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Exportable as vector graphics</a:t>
            </a:r>
          </a:p>
          <a:p>
            <a:pPr lvl="1"/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eps,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svg</a:t>
            </a:r>
            <a:r>
              <a:rPr lang="en-US" sz="1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</a:t>
            </a:r>
            <a:r>
              <a:rPr lang="en-US" sz="1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ppt</a:t>
            </a:r>
            <a:endParaRPr lang="en-US" sz="1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044" y="2618770"/>
            <a:ext cx="3022956" cy="219601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7" b="30736"/>
          <a:stretch/>
        </p:blipFill>
        <p:spPr>
          <a:xfrm>
            <a:off x="1680231" y="3505534"/>
            <a:ext cx="4331980" cy="1120639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717400" y="3316922"/>
            <a:ext cx="10374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Calibri" panose="020F0502020204030204" pitchFamily="34" charset="0"/>
              </a:rPr>
              <a:t>Document text</a:t>
            </a:r>
            <a:endParaRPr lang="en-US" sz="1100" dirty="0">
              <a:latin typeface="Calibri" panose="020F0502020204030204" pitchFamily="34" charset="0"/>
            </a:endParaRPr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9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2"/>
    </mc:Choice>
    <mc:Fallback xmlns="">
      <p:transition spd="slow" advTm="54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Everything is defined in the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The cleanest solution, direct link to the data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change is required, you have to change your code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11" y="1641706"/>
            <a:ext cx="5391150" cy="241935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18"/>
    </mc:Choice>
    <mc:Fallback xmlns="">
      <p:transition spd="slow" advTm="3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Illustration-based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finalized in an illustration tool: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Inkscape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Illustrator, 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Powerpoint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Most beautiful figures and illustrations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Problem: if a data change is required you have to redo the figure again, there is no direct link to the data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32" y="1942989"/>
            <a:ext cx="3862552" cy="161258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79"/>
    </mc:Choice>
    <mc:Fallback xmlns="">
      <p:transition spd="slow" advTm="3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Matlab</a:t>
            </a:r>
            <a:r>
              <a:rPr lang="en-US" dirty="0" smtClean="0">
                <a:solidFill>
                  <a:srgbClr val="000066"/>
                </a:solidFill>
                <a:latin typeface="Calibri" panose="020F0502020204030204" pitchFamily="34" charset="0"/>
              </a:rPr>
              <a:t> figures as a hybrid approach</a:t>
            </a:r>
            <a:endParaRPr lang="en-US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figures are generated with </a:t>
            </a:r>
            <a:r>
              <a:rPr lang="en-US" sz="2000" dirty="0" err="1">
                <a:solidFill>
                  <a:srgbClr val="000066"/>
                </a:solidFill>
                <a:latin typeface="Calibri" panose="020F0502020204030204" pitchFamily="34" charset="0"/>
              </a:rPr>
              <a:t>M</a:t>
            </a: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atlab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code and interactively finalized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0066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07A5D"/>
              </a:solidFill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Code links to data, data is also stored in the figures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A5D"/>
                </a:solidFill>
                <a:latin typeface="Calibri" panose="020F0502020204030204" pitchFamily="34" charset="0"/>
              </a:rPr>
              <a:t>Pro: Fast changes in design, arrangement and data possible</a:t>
            </a:r>
            <a:endParaRPr lang="en-US" sz="2000" dirty="0">
              <a:solidFill>
                <a:srgbClr val="007A5D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1164" name="Grafik 1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28" y="1545215"/>
            <a:ext cx="3538176" cy="321999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9"/>
    </mc:Choice>
    <mc:Fallback xmlns="">
      <p:transition spd="slow" advTm="2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5DD418-9D1C-4F7F-9116-27441EEC3B22}" type="datetime1">
              <a:rPr lang="de-DE" smtClean="0">
                <a:latin typeface="Calibri" panose="020F0502020204030204" pitchFamily="34" charset="0"/>
              </a:rPr>
              <a:pPr/>
              <a:t>11.07.2021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6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Slides, screencast, and code on </a:t>
            </a:r>
            <a:r>
              <a:rPr lang="en-US" sz="2400" dirty="0" err="1" smtClean="0">
                <a:latin typeface="Calibri" panose="020F0502020204030204" pitchFamily="34" charset="0"/>
              </a:rPr>
              <a:t>github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96000" y="1367235"/>
            <a:ext cx="6510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https://github.com/cest-sources/imaging_science_tools</a:t>
            </a: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7400820" y="21344"/>
            <a:ext cx="524084" cy="302963"/>
          </a:xfrm>
          <a:custGeom>
            <a:avLst/>
            <a:gdLst>
              <a:gd name="T0" fmla="*/ 0 w 1749"/>
              <a:gd name="T1" fmla="*/ 2 h 131"/>
              <a:gd name="T2" fmla="*/ 37 w 1749"/>
              <a:gd name="T3" fmla="*/ 2 h 131"/>
              <a:gd name="T4" fmla="*/ 73 w 1749"/>
              <a:gd name="T5" fmla="*/ 2 h 131"/>
              <a:gd name="T6" fmla="*/ 110 w 1749"/>
              <a:gd name="T7" fmla="*/ 2 h 131"/>
              <a:gd name="T8" fmla="*/ 146 w 1749"/>
              <a:gd name="T9" fmla="*/ 2 h 131"/>
              <a:gd name="T10" fmla="*/ 183 w 1749"/>
              <a:gd name="T11" fmla="*/ 2 h 131"/>
              <a:gd name="T12" fmla="*/ 219 w 1749"/>
              <a:gd name="T13" fmla="*/ 2 h 131"/>
              <a:gd name="T14" fmla="*/ 255 w 1749"/>
              <a:gd name="T15" fmla="*/ 1 h 131"/>
              <a:gd name="T16" fmla="*/ 292 w 1749"/>
              <a:gd name="T17" fmla="*/ 1 h 131"/>
              <a:gd name="T18" fmla="*/ 328 w 1749"/>
              <a:gd name="T19" fmla="*/ 1 h 131"/>
              <a:gd name="T20" fmla="*/ 365 w 1749"/>
              <a:gd name="T21" fmla="*/ 0 h 131"/>
              <a:gd name="T22" fmla="*/ 401 w 1749"/>
              <a:gd name="T23" fmla="*/ 0 h 131"/>
              <a:gd name="T24" fmla="*/ 438 w 1749"/>
              <a:gd name="T25" fmla="*/ 1 h 131"/>
              <a:gd name="T26" fmla="*/ 474 w 1749"/>
              <a:gd name="T27" fmla="*/ 3 h 131"/>
              <a:gd name="T28" fmla="*/ 510 w 1749"/>
              <a:gd name="T29" fmla="*/ 6 h 131"/>
              <a:gd name="T30" fmla="*/ 547 w 1749"/>
              <a:gd name="T31" fmla="*/ 11 h 131"/>
              <a:gd name="T32" fmla="*/ 583 w 1749"/>
              <a:gd name="T33" fmla="*/ 19 h 131"/>
              <a:gd name="T34" fmla="*/ 620 w 1749"/>
              <a:gd name="T35" fmla="*/ 29 h 131"/>
              <a:gd name="T36" fmla="*/ 656 w 1749"/>
              <a:gd name="T37" fmla="*/ 42 h 131"/>
              <a:gd name="T38" fmla="*/ 693 w 1749"/>
              <a:gd name="T39" fmla="*/ 57 h 131"/>
              <a:gd name="T40" fmla="*/ 729 w 1749"/>
              <a:gd name="T41" fmla="*/ 73 h 131"/>
              <a:gd name="T42" fmla="*/ 765 w 1749"/>
              <a:gd name="T43" fmla="*/ 90 h 131"/>
              <a:gd name="T44" fmla="*/ 802 w 1749"/>
              <a:gd name="T45" fmla="*/ 105 h 131"/>
              <a:gd name="T46" fmla="*/ 838 w 1749"/>
              <a:gd name="T47" fmla="*/ 118 h 131"/>
              <a:gd name="T48" fmla="*/ 875 w 1749"/>
              <a:gd name="T49" fmla="*/ 126 h 131"/>
              <a:gd name="T50" fmla="*/ 911 w 1749"/>
              <a:gd name="T51" fmla="*/ 131 h 131"/>
              <a:gd name="T52" fmla="*/ 948 w 1749"/>
              <a:gd name="T53" fmla="*/ 130 h 131"/>
              <a:gd name="T54" fmla="*/ 984 w 1749"/>
              <a:gd name="T55" fmla="*/ 124 h 131"/>
              <a:gd name="T56" fmla="*/ 1021 w 1749"/>
              <a:gd name="T57" fmla="*/ 114 h 131"/>
              <a:gd name="T58" fmla="*/ 1057 w 1749"/>
              <a:gd name="T59" fmla="*/ 102 h 131"/>
              <a:gd name="T60" fmla="*/ 1093 w 1749"/>
              <a:gd name="T61" fmla="*/ 87 h 131"/>
              <a:gd name="T62" fmla="*/ 1130 w 1749"/>
              <a:gd name="T63" fmla="*/ 72 h 131"/>
              <a:gd name="T64" fmla="*/ 1166 w 1749"/>
              <a:gd name="T65" fmla="*/ 58 h 131"/>
              <a:gd name="T66" fmla="*/ 1203 w 1749"/>
              <a:gd name="T67" fmla="*/ 45 h 131"/>
              <a:gd name="T68" fmla="*/ 1239 w 1749"/>
              <a:gd name="T69" fmla="*/ 33 h 131"/>
              <a:gd name="T70" fmla="*/ 1276 w 1749"/>
              <a:gd name="T71" fmla="*/ 24 h 131"/>
              <a:gd name="T72" fmla="*/ 1312 w 1749"/>
              <a:gd name="T73" fmla="*/ 17 h 131"/>
              <a:gd name="T74" fmla="*/ 1349 w 1749"/>
              <a:gd name="T75" fmla="*/ 12 h 131"/>
              <a:gd name="T76" fmla="*/ 1385 w 1749"/>
              <a:gd name="T77" fmla="*/ 9 h 131"/>
              <a:gd name="T78" fmla="*/ 1421 w 1749"/>
              <a:gd name="T79" fmla="*/ 6 h 131"/>
              <a:gd name="T80" fmla="*/ 1458 w 1749"/>
              <a:gd name="T81" fmla="*/ 5 h 131"/>
              <a:gd name="T82" fmla="*/ 1494 w 1749"/>
              <a:gd name="T83" fmla="*/ 4 h 131"/>
              <a:gd name="T84" fmla="*/ 1531 w 1749"/>
              <a:gd name="T85" fmla="*/ 3 h 131"/>
              <a:gd name="T86" fmla="*/ 1567 w 1749"/>
              <a:gd name="T87" fmla="*/ 3 h 131"/>
              <a:gd name="T88" fmla="*/ 1604 w 1749"/>
              <a:gd name="T89" fmla="*/ 3 h 131"/>
              <a:gd name="T90" fmla="*/ 1640 w 1749"/>
              <a:gd name="T91" fmla="*/ 2 h 131"/>
              <a:gd name="T92" fmla="*/ 1677 w 1749"/>
              <a:gd name="T93" fmla="*/ 2 h 131"/>
              <a:gd name="T94" fmla="*/ 1713 w 1749"/>
              <a:gd name="T95" fmla="*/ 2 h 131"/>
              <a:gd name="T96" fmla="*/ 1749 w 1749"/>
              <a:gd name="T97" fmla="*/ 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9" h="131">
                <a:moveTo>
                  <a:pt x="0" y="2"/>
                </a:moveTo>
                <a:lnTo>
                  <a:pt x="37" y="2"/>
                </a:lnTo>
                <a:lnTo>
                  <a:pt x="73" y="2"/>
                </a:lnTo>
                <a:lnTo>
                  <a:pt x="110" y="2"/>
                </a:lnTo>
                <a:lnTo>
                  <a:pt x="146" y="2"/>
                </a:lnTo>
                <a:lnTo>
                  <a:pt x="183" y="2"/>
                </a:lnTo>
                <a:lnTo>
                  <a:pt x="219" y="2"/>
                </a:lnTo>
                <a:lnTo>
                  <a:pt x="255" y="1"/>
                </a:lnTo>
                <a:lnTo>
                  <a:pt x="292" y="1"/>
                </a:lnTo>
                <a:lnTo>
                  <a:pt x="328" y="1"/>
                </a:lnTo>
                <a:lnTo>
                  <a:pt x="365" y="0"/>
                </a:lnTo>
                <a:lnTo>
                  <a:pt x="401" y="0"/>
                </a:lnTo>
                <a:lnTo>
                  <a:pt x="438" y="1"/>
                </a:lnTo>
                <a:lnTo>
                  <a:pt x="474" y="3"/>
                </a:lnTo>
                <a:lnTo>
                  <a:pt x="510" y="6"/>
                </a:lnTo>
                <a:lnTo>
                  <a:pt x="547" y="11"/>
                </a:lnTo>
                <a:lnTo>
                  <a:pt x="583" y="19"/>
                </a:lnTo>
                <a:lnTo>
                  <a:pt x="620" y="29"/>
                </a:lnTo>
                <a:lnTo>
                  <a:pt x="656" y="42"/>
                </a:lnTo>
                <a:lnTo>
                  <a:pt x="693" y="57"/>
                </a:lnTo>
                <a:lnTo>
                  <a:pt x="729" y="73"/>
                </a:lnTo>
                <a:lnTo>
                  <a:pt x="765" y="90"/>
                </a:lnTo>
                <a:lnTo>
                  <a:pt x="802" y="105"/>
                </a:lnTo>
                <a:lnTo>
                  <a:pt x="838" y="118"/>
                </a:lnTo>
                <a:lnTo>
                  <a:pt x="875" y="126"/>
                </a:lnTo>
                <a:lnTo>
                  <a:pt x="911" y="131"/>
                </a:lnTo>
                <a:lnTo>
                  <a:pt x="948" y="130"/>
                </a:lnTo>
                <a:lnTo>
                  <a:pt x="984" y="124"/>
                </a:lnTo>
                <a:lnTo>
                  <a:pt x="1021" y="114"/>
                </a:lnTo>
                <a:lnTo>
                  <a:pt x="1057" y="102"/>
                </a:lnTo>
                <a:lnTo>
                  <a:pt x="1093" y="87"/>
                </a:lnTo>
                <a:lnTo>
                  <a:pt x="1130" y="72"/>
                </a:lnTo>
                <a:lnTo>
                  <a:pt x="1166" y="58"/>
                </a:lnTo>
                <a:lnTo>
                  <a:pt x="1203" y="45"/>
                </a:lnTo>
                <a:lnTo>
                  <a:pt x="1239" y="33"/>
                </a:lnTo>
                <a:lnTo>
                  <a:pt x="1276" y="24"/>
                </a:lnTo>
                <a:lnTo>
                  <a:pt x="1312" y="17"/>
                </a:lnTo>
                <a:lnTo>
                  <a:pt x="1349" y="12"/>
                </a:lnTo>
                <a:lnTo>
                  <a:pt x="1385" y="9"/>
                </a:lnTo>
                <a:lnTo>
                  <a:pt x="1421" y="6"/>
                </a:lnTo>
                <a:lnTo>
                  <a:pt x="1458" y="5"/>
                </a:lnTo>
                <a:lnTo>
                  <a:pt x="1494" y="4"/>
                </a:lnTo>
                <a:lnTo>
                  <a:pt x="1531" y="3"/>
                </a:lnTo>
                <a:lnTo>
                  <a:pt x="1567" y="3"/>
                </a:lnTo>
                <a:lnTo>
                  <a:pt x="1604" y="3"/>
                </a:lnTo>
                <a:lnTo>
                  <a:pt x="1640" y="2"/>
                </a:lnTo>
                <a:lnTo>
                  <a:pt x="1677" y="2"/>
                </a:lnTo>
                <a:lnTo>
                  <a:pt x="1713" y="2"/>
                </a:lnTo>
                <a:lnTo>
                  <a:pt x="1749" y="2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21.95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8213" y="4557713"/>
            <a:ext cx="406400" cy="4064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96000" y="2127038"/>
            <a:ext cx="583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https://www.youtube.com/watch?v=ur0cTY8sQ0M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figures provide hybrid approach to generate scientific figures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Flexible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Linked to data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Exportable to vector graphics</a:t>
            </a:r>
          </a:p>
          <a:p>
            <a:pPr marL="285750" indent="-285750">
              <a:buFontTx/>
              <a:buChar char="-"/>
            </a:pPr>
            <a:r>
              <a:rPr lang="en-US" sz="1800" dirty="0" err="1" smtClean="0">
                <a:latin typeface="Calibri" panose="020F0502020204030204" pitchFamily="34" charset="0"/>
              </a:rPr>
              <a:t>Matlab</a:t>
            </a:r>
            <a:r>
              <a:rPr lang="en-US" sz="1800" dirty="0" smtClean="0">
                <a:latin typeface="Calibri" panose="020F0502020204030204" pitchFamily="34" charset="0"/>
              </a:rPr>
              <a:t> available via Campus license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11.07.2021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7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5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445" y="1877173"/>
            <a:ext cx="2873810" cy="2087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230</Words>
  <Application>Microsoft Office PowerPoint</Application>
  <PresentationFormat>Bildschirmpräsentation (16:9)</PresentationFormat>
  <Paragraphs>67</Paragraphs>
  <Slides>7</Slides>
  <Notes>0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Titelfolienmaster</vt:lpstr>
      <vt:lpstr>Inhaltsseite</vt:lpstr>
      <vt:lpstr>Part 1: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334</cp:revision>
  <dcterms:created xsi:type="dcterms:W3CDTF">2014-02-08T08:57:37Z</dcterms:created>
  <dcterms:modified xsi:type="dcterms:W3CDTF">2021-07-11T09:03:43Z</dcterms:modified>
</cp:coreProperties>
</file>